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Merriweather" panose="00000500000000000000" pitchFamily="2" charset="0"/>
      <p:regular r:id="rId21"/>
      <p:bold r:id="rId22"/>
      <p:italic r:id="rId23"/>
      <p:boldItalic r:id="rId24"/>
    </p:embeddedFont>
    <p:embeddedFont>
      <p:font typeface="Roboto" panose="02000000000000000000" pitchFamily="2"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200" y="2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yricstranslate.com/en/el-gran-var%C3%B3n-great-man.html"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lyricstranslate.com/en/el-gran-var%C3%B3n-great-man.html"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culto.latercera.com/2018/12/24/el-gran-varon-willie-colon/"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lambdalegal.org/es/seis-cosas-padres-hijos"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lambdalegal.org/es/seis-cosas-padres-hijo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lambdalegal.org/es/seis-cosas-padres-hijos"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yricstranslate.com/en/el-gran-var%C3%B3n-great-man.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yricstranslate.com/en/el-gran-var%C3%B3n-great-man.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yricstranslate.com/en/el-gran-var%C3%B3n-great-man.htm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yricstranslate.com/en/el-gran-var%C3%B3n-great-man.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lyricstranslate.com/en/el-gran-var%C3%B3n-great-man.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5ef0eb3204_0_1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5ef0eb3204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English translation of the lyrics: </a:t>
            </a:r>
            <a:r>
              <a:rPr lang="en" u="sng">
                <a:solidFill>
                  <a:schemeClr val="accent5"/>
                </a:solidFill>
                <a:hlinkClick r:id="rId3"/>
              </a:rPr>
              <a:t>https://lyricstranslate.com/en/el-gran-var%C3%B3n-great-man.html</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ef0eb3204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5ef0eb3204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English translation of the lyrics: </a:t>
            </a:r>
            <a:r>
              <a:rPr lang="en" u="sng">
                <a:solidFill>
                  <a:schemeClr val="accent5"/>
                </a:solidFill>
                <a:hlinkClick r:id="rId3"/>
              </a:rPr>
              <a:t>https://lyricstranslate.com/en/el-gran-var%C3%B3n-great-man.html</a:t>
            </a:r>
            <a:r>
              <a:rPr lang="en"/>
              <a:t> This slide is asking students to identify expressions that are used frequently in the song. Two are provided in the event that the instructor chooses to identify the expressions outright prior to analysis. </a:t>
            </a:r>
            <a:endParaRPr/>
          </a:p>
          <a:p>
            <a:pPr marL="0" lvl="0" indent="0" algn="l" rtl="0">
              <a:spcBef>
                <a:spcPts val="0"/>
              </a:spcBef>
              <a:spcAft>
                <a:spcPts val="0"/>
              </a:spcAft>
              <a:buNone/>
            </a:pPr>
            <a:r>
              <a:rPr lang="en"/>
              <a:t>Aquí hay ejemplos previstos para facilitar la conversación en clase.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5ef0eb3204_0_1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5ef0eb3204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Here the instructor is asking if the song has elements that make the song “show its age”. The idea here is to get the students to identify language that may be indicative of societal perspectives at the time the song was written.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5ef0eb3204_0_1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5ef0eb3204_0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Here I am asking if the kids can think of a contemporary song that touches upon similar subjects or concepts. I think that this could be a valuable way to hook the kids into the next step of these lessons - writing to one of the characters and speaking about what they (the students) think about the situation. </a:t>
            </a:r>
            <a:endParaRPr/>
          </a:p>
          <a:p>
            <a:pPr marL="0" lvl="0" indent="0" algn="l" rtl="0">
              <a:spcBef>
                <a:spcPts val="0"/>
              </a:spcBef>
              <a:spcAft>
                <a:spcPts val="0"/>
              </a:spcAft>
              <a:buNone/>
            </a:pPr>
            <a:r>
              <a:rPr lang="en"/>
              <a:t>Yo preguntaría a los chicos de pensar en una canción actual que presenta temas similares o presenta las ideas de la canción de manera diferente (i.e. Born this way por Lady Gaga o Same Love por Macklemore). Esta cancion puede ser el punto de partida del proximo dia.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5ef0eb3204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5ef0eb3204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asks the students to identify the main factor why Andrés and Simón’s relationship falls apart. I have made the slide in duplicate because I am hoping that the class doesn’t all agree on what it really the most significant factor that leads to this tragic end. Also, I am hyperlinking websites that can be used in a discussion about how Andrés and Simón’s situation could have been handled differently (i.e. a website in Spanish with tips for parent with children who are coming out). discuss how Esta diapositiva ya sería para usarlo el día 2 antes de escribir o hablar desde el punto de vista de Andrés y Simón. Lo he dejado en blanco a propósito para dejar que ud. Y sus estudiantes empiecen la conversación sin influencia externa.</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5ef0eb3204_0_1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5ef0eb3204_0_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Esta diapositiva ya sería para usarlo el día 2 antes de escribir o hablar desde el punto de vista de Andrés y Simón. Lo he dejado en blanco a propósito para dejar que ud. Y sus estudiantes empiecen la conversación sin influencia externa. Si voy a proveer un artículo dentro la cual en autor, Omar Alfanno habla de la inspiración de la canción. </a:t>
            </a:r>
            <a:r>
              <a:rPr lang="en" u="sng">
                <a:solidFill>
                  <a:schemeClr val="hlink"/>
                </a:solidFill>
                <a:hlinkClick r:id="rId3"/>
              </a:rPr>
              <a:t>http://culto.latercera.com/2018/12/24/el-gran-varon-willie-colon/</a:t>
            </a:r>
            <a:r>
              <a:rPr lang="en"/>
              <a:t>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5ef0eb3204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5ef0eb3204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Recurso para poder hacer una comparación entre lo que pasa en la canción y consejos actuales - </a:t>
            </a:r>
            <a:r>
              <a:rPr lang="en" u="sng">
                <a:solidFill>
                  <a:schemeClr val="hlink"/>
                </a:solidFill>
                <a:hlinkClick r:id="rId3"/>
              </a:rPr>
              <a:t>https://www.lambdalegal.org/es/seis-cosas-padres-hijos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5e605cdfe5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5e605cdfe5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is a prompt for the written assessment tied to this song. I am asking the students to write a letter to either the father or the son. I have a provided a list of characteristics students should include in the letter BUT each instructor can modify this list to suit their students’ proficiency.</a:t>
            </a:r>
            <a:endParaRPr/>
          </a:p>
          <a:p>
            <a:pPr marL="0" lvl="0" indent="0" algn="l" rtl="0">
              <a:spcBef>
                <a:spcPts val="0"/>
              </a:spcBef>
              <a:spcAft>
                <a:spcPts val="0"/>
              </a:spcAft>
              <a:buNone/>
            </a:pPr>
            <a:r>
              <a:rPr lang="en"/>
              <a:t>Recurso para poder hacer una comparación entre lo que pasa en la canción y consejos actuales - </a:t>
            </a:r>
            <a:r>
              <a:rPr lang="en" u="sng">
                <a:solidFill>
                  <a:schemeClr val="hlink"/>
                </a:solidFill>
                <a:hlinkClick r:id="rId3"/>
              </a:rPr>
              <a:t>https://www.lambdalegal.org/es/seis-cosas-padres-hijos</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5e605cdfe5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5e605cdfe5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is a prompt for the oral assessment tied to this song. I am asking the students to read a classmate’s letter, provide constructive criticism of the letter and react to its content. I have not provided a detailed list of characteristics students should include in their oral  BUT each instructor can modify this list to suit their students’ proficiency.</a:t>
            </a:r>
            <a:endParaRPr/>
          </a:p>
          <a:p>
            <a:pPr marL="0" lvl="0" indent="0" algn="l" rtl="0">
              <a:spcBef>
                <a:spcPts val="0"/>
              </a:spcBef>
              <a:spcAft>
                <a:spcPts val="0"/>
              </a:spcAft>
              <a:buNone/>
            </a:pPr>
            <a:r>
              <a:rPr lang="en"/>
              <a:t>Recurso para poder hacer una comparación entre lo que pasa en la canción y consejos actuales - </a:t>
            </a:r>
            <a:r>
              <a:rPr lang="en" u="sng">
                <a:solidFill>
                  <a:schemeClr val="hlink"/>
                </a:solidFill>
                <a:hlinkClick r:id="rId3"/>
              </a:rPr>
              <a:t>https://www.lambdalegal.org/es/seis-cosas-padres-hijos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5ef0eb3204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5ef0eb3204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English notes: - This slide presents the singer and songwriter. It also alludes to the gist of the plot of the song.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5ef0eb3204_0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5ef0eb3204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Additional biographical information about the singer and songwriter.</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ef0eb3204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ef0eb3204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song doesn’t have an official music video and the only one I did find was distracting in its very dated presentation. I prefer to provide this Karaoke video, which just shows the lyrics as the song is playing to focus the students on the words and the message of the song.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5ef0eb3204_0_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5ef0eb3204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English translation of the lyrics: </a:t>
            </a:r>
            <a:r>
              <a:rPr lang="en" u="sng">
                <a:solidFill>
                  <a:schemeClr val="hlink"/>
                </a:solidFill>
                <a:hlinkClick r:id="rId3"/>
              </a:rPr>
              <a:t>https://lyricstranslate.com/en/el-gran-var%C3%B3n-great-man.html</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5ef0eb3204_0_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5ef0eb3204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English translation of the lyrics: </a:t>
            </a:r>
            <a:r>
              <a:rPr lang="en" u="sng">
                <a:solidFill>
                  <a:schemeClr val="accent5"/>
                </a:solidFill>
                <a:hlinkClick r:id="rId3"/>
              </a:rPr>
              <a:t>https://lyricstranslate.com/en/el-gran-var%C3%B3n-great-man.html</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5ef0eb3204_0_1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5ef0eb3204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English translation of the lyrics: </a:t>
            </a:r>
            <a:r>
              <a:rPr lang="en" u="sng">
                <a:solidFill>
                  <a:schemeClr val="accent5"/>
                </a:solidFill>
                <a:hlinkClick r:id="rId3"/>
              </a:rPr>
              <a:t>https://lyricstranslate.com/en/el-gran-var%C3%B3n-great-man.html</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5ef0eb3204_0_1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5ef0eb3204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English translation of the lyrics: </a:t>
            </a:r>
            <a:r>
              <a:rPr lang="en" u="sng">
                <a:solidFill>
                  <a:schemeClr val="accent5"/>
                </a:solidFill>
                <a:hlinkClick r:id="rId3"/>
              </a:rPr>
              <a:t>https://lyricstranslate.com/en/el-gran-var%C3%B3n-great-man.html</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5ef0eb3204_0_1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5ef0eb3204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English translation of the lyrics: </a:t>
            </a:r>
            <a:r>
              <a:rPr lang="en" u="sng">
                <a:solidFill>
                  <a:schemeClr val="accent5"/>
                </a:solidFill>
                <a:hlinkClick r:id="rId3"/>
              </a:rPr>
              <a:t>https://lyricstranslate.com/en/el-gran-var%C3%B3n-great-man.html</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5" name="Google Shape;2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1" name="Google Shape;3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P9cEAuFX_mE"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El Gran Varón</a:t>
            </a:r>
            <a:endParaRPr/>
          </a:p>
        </p:txBody>
      </p:sp>
      <p:sp>
        <p:nvSpPr>
          <p:cNvPr id="65" name="Google Shape;65;p13"/>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Cómo las expectativas pueden afectar a las relaciones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Usando la letra de la canción vamos a analizar de nuevo las estrofas y el estribillo. </a:t>
            </a:r>
            <a:endParaRPr/>
          </a:p>
        </p:txBody>
      </p:sp>
      <p:sp>
        <p:nvSpPr>
          <p:cNvPr id="124" name="Google Shape;124;p22"/>
          <p:cNvSpPr txBox="1">
            <a:spLocks noGrp="1"/>
          </p:cNvSpPr>
          <p:nvPr>
            <p:ph type="body" idx="1"/>
          </p:nvPr>
        </p:nvSpPr>
        <p:spPr>
          <a:xfrm>
            <a:off x="4644675" y="186475"/>
            <a:ext cx="4166400" cy="479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t>No se puede corregir a la naturaleza</a:t>
            </a:r>
            <a:endParaRPr sz="1400" b="1"/>
          </a:p>
          <a:p>
            <a:pPr marL="0" lvl="0" indent="0" algn="l" rtl="0">
              <a:spcBef>
                <a:spcPts val="1600"/>
              </a:spcBef>
              <a:spcAft>
                <a:spcPts val="0"/>
              </a:spcAft>
              <a:buNone/>
            </a:pPr>
            <a:r>
              <a:rPr lang="en" sz="1400" b="1"/>
              <a:t>Palo que nace doblao jamás su tronco endereza</a:t>
            </a:r>
            <a:endParaRPr sz="1400" b="1"/>
          </a:p>
          <a:p>
            <a:pPr marL="0" lvl="0" indent="0" algn="l" rtl="0">
              <a:spcBef>
                <a:spcPts val="1600"/>
              </a:spcBef>
              <a:spcAft>
                <a:spcPts val="0"/>
              </a:spcAft>
              <a:buNone/>
            </a:pPr>
            <a:r>
              <a:rPr lang="en" sz="1400" b="1"/>
              <a:t>Hay que tener compasión, basta ya de moraleja</a:t>
            </a:r>
            <a:endParaRPr sz="1400" b="1"/>
          </a:p>
          <a:p>
            <a:pPr marL="0" lvl="0" indent="0" algn="l" rtl="0">
              <a:spcBef>
                <a:spcPts val="1600"/>
              </a:spcBef>
              <a:spcAft>
                <a:spcPts val="0"/>
              </a:spcAft>
              <a:buNone/>
            </a:pPr>
            <a:r>
              <a:rPr lang="en" sz="1400" b="1"/>
              <a:t>El que esté libre de pecado, que tire la primera piedra</a:t>
            </a:r>
            <a:endParaRPr sz="1400" b="1"/>
          </a:p>
          <a:p>
            <a:pPr marL="0" lvl="0" indent="0" algn="l" rtl="0">
              <a:spcBef>
                <a:spcPts val="1600"/>
              </a:spcBef>
              <a:spcAft>
                <a:spcPts val="0"/>
              </a:spcAft>
              <a:buNone/>
            </a:pPr>
            <a:r>
              <a:rPr lang="en" sz="1400" b="1"/>
              <a:t>No se puede corregir a la naturaleza</a:t>
            </a:r>
            <a:endParaRPr sz="1400" b="1"/>
          </a:p>
          <a:p>
            <a:pPr marL="0" lvl="0" indent="0" algn="l" rtl="0">
              <a:spcBef>
                <a:spcPts val="1600"/>
              </a:spcBef>
              <a:spcAft>
                <a:spcPts val="0"/>
              </a:spcAft>
              <a:buNone/>
            </a:pPr>
            <a:r>
              <a:rPr lang="en" sz="1400" b="1"/>
              <a:t>Palo que nace doblao jamás su tronco endereza</a:t>
            </a:r>
            <a:endParaRPr sz="1400" b="1"/>
          </a:p>
          <a:p>
            <a:pPr marL="0" lvl="0" indent="0" algn="l" rtl="0">
              <a:spcBef>
                <a:spcPts val="1600"/>
              </a:spcBef>
              <a:spcAft>
                <a:spcPts val="0"/>
              </a:spcAft>
              <a:buNone/>
            </a:pPr>
            <a:r>
              <a:rPr lang="en" sz="1400" b="1"/>
              <a:t>El que nunca perdona tiene destino cierto</a:t>
            </a:r>
            <a:endParaRPr sz="1400" b="1"/>
          </a:p>
          <a:p>
            <a:pPr marL="0" lvl="0" indent="0" algn="l" rtl="0">
              <a:spcBef>
                <a:spcPts val="1600"/>
              </a:spcBef>
              <a:spcAft>
                <a:spcPts val="0"/>
              </a:spcAft>
              <a:buNone/>
            </a:pPr>
            <a:r>
              <a:rPr lang="en" sz="1400" b="1"/>
              <a:t>De vivir amargo recuerdo, en su propio infierno</a:t>
            </a:r>
            <a:endParaRPr sz="1400" b="1"/>
          </a:p>
          <a:p>
            <a:pPr marL="0" lvl="0" indent="0" algn="l" rtl="0">
              <a:spcBef>
                <a:spcPts val="1600"/>
              </a:spcBef>
              <a:spcAft>
                <a:spcPts val="0"/>
              </a:spcAft>
              <a:buNone/>
            </a:pPr>
            <a:r>
              <a:rPr lang="en" sz="1400" b="1"/>
              <a:t>No se puede corregir a la naturaleza</a:t>
            </a:r>
            <a:endParaRPr sz="1400" b="1"/>
          </a:p>
          <a:p>
            <a:pPr marL="0" lvl="0" indent="0" algn="l" rtl="0">
              <a:spcBef>
                <a:spcPts val="1600"/>
              </a:spcBef>
              <a:spcAft>
                <a:spcPts val="0"/>
              </a:spcAft>
              <a:buNone/>
            </a:pPr>
            <a:r>
              <a:rPr lang="en" sz="1400" b="1"/>
              <a:t>Palo que nace doblao jamás su tronco endereza</a:t>
            </a:r>
            <a:endParaRPr sz="1400" b="1"/>
          </a:p>
          <a:p>
            <a:pPr marL="0" lvl="0" indent="0" algn="l" rtl="0">
              <a:spcBef>
                <a:spcPts val="1600"/>
              </a:spcBef>
              <a:spcAft>
                <a:spcPts val="0"/>
              </a:spcAft>
              <a:buNone/>
            </a:pPr>
            <a:endParaRPr sz="1400" b="1"/>
          </a:p>
          <a:p>
            <a:pPr marL="0" lvl="0" indent="0" algn="l" rtl="0">
              <a:spcBef>
                <a:spcPts val="1600"/>
              </a:spcBef>
              <a:spcAft>
                <a:spcPts val="0"/>
              </a:spcAft>
              <a:buNone/>
            </a:pPr>
            <a:endParaRPr sz="1400" b="1"/>
          </a:p>
          <a:p>
            <a:pPr marL="0" lvl="0" indent="0" algn="l" rtl="0">
              <a:spcBef>
                <a:spcPts val="1600"/>
              </a:spcBef>
              <a:spcAft>
                <a:spcPts val="0"/>
              </a:spcAft>
              <a:buNone/>
            </a:pPr>
            <a:endParaRPr sz="1400" b="1"/>
          </a:p>
          <a:p>
            <a:pPr marL="0" lvl="0" indent="0" algn="l" rtl="0">
              <a:spcBef>
                <a:spcPts val="16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311725" y="500925"/>
            <a:ext cx="3706500" cy="286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Esta canción utiliza muchos refranes. Vamos identificarlas y analizar el por qué se usan. </a:t>
            </a:r>
            <a:endParaRPr/>
          </a:p>
        </p:txBody>
      </p:sp>
      <p:sp>
        <p:nvSpPr>
          <p:cNvPr id="130" name="Google Shape;130;p23"/>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t>Si del cielo te caen limones</a:t>
            </a:r>
            <a:endParaRPr sz="1400" b="1"/>
          </a:p>
          <a:p>
            <a:pPr marL="0" lvl="0" indent="0" algn="l" rtl="0">
              <a:spcBef>
                <a:spcPts val="1600"/>
              </a:spcBef>
              <a:spcAft>
                <a:spcPts val="0"/>
              </a:spcAft>
              <a:buNone/>
            </a:pPr>
            <a:r>
              <a:rPr lang="en" sz="1400" b="1"/>
              <a:t>Aprende a hacer limonada</a:t>
            </a:r>
            <a:endParaRPr sz="1400" b="1"/>
          </a:p>
          <a:p>
            <a:pPr marL="0" lvl="0" indent="0" algn="l" rtl="0">
              <a:spcBef>
                <a:spcPts val="1600"/>
              </a:spcBef>
              <a:spcAft>
                <a:spcPts val="0"/>
              </a:spcAft>
              <a:buNone/>
            </a:pPr>
            <a:endParaRPr sz="1400" b="1"/>
          </a:p>
          <a:p>
            <a:pPr marL="0" lvl="0" indent="0" algn="l" rtl="0">
              <a:spcBef>
                <a:spcPts val="1600"/>
              </a:spcBef>
              <a:spcAft>
                <a:spcPts val="0"/>
              </a:spcAft>
              <a:buNone/>
            </a:pPr>
            <a:r>
              <a:rPr lang="en" sz="1400" b="1"/>
              <a:t>No se puede corregir a la naturaleza</a:t>
            </a:r>
            <a:endParaRPr sz="1400" b="1"/>
          </a:p>
          <a:p>
            <a:pPr marL="0" lvl="0" indent="0" algn="l" rtl="0">
              <a:spcBef>
                <a:spcPts val="1600"/>
              </a:spcBef>
              <a:spcAft>
                <a:spcPts val="1600"/>
              </a:spcAft>
              <a:buNone/>
            </a:pPr>
            <a:r>
              <a:rPr lang="en" sz="1400" b="1"/>
              <a:t>Palo que nace doblao jamás su tronco endereza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¿Cómo muestra la canción su edad?  ¿Cuál elementos nos hacen entender que habla de la sociedad en 1988?</a:t>
            </a:r>
            <a:endParaRPr/>
          </a:p>
        </p:txBody>
      </p:sp>
      <p:sp>
        <p:nvSpPr>
          <p:cNvPr id="136" name="Google Shape;136;p2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5"/>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¿Cuáles elementos del mensaje/la historia de la canción mantienen siendo actuales hoy en dia?</a:t>
            </a:r>
            <a:endParaRPr/>
          </a:p>
        </p:txBody>
      </p:sp>
      <p:sp>
        <p:nvSpPr>
          <p:cNvPr id="142" name="Google Shape;142;p25"/>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6"/>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¿Tomando en consideración la canción, cual es el factor que contribuye principalmente a la falta de relación entre hijo y padre?</a:t>
            </a:r>
            <a:endParaRPr sz="2400"/>
          </a:p>
        </p:txBody>
      </p:sp>
      <p:sp>
        <p:nvSpPr>
          <p:cNvPr id="148" name="Google Shape;148;p26"/>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¿Tomando en consideración la canción, cual es el factor que contribuye principalmente a la falta de relación entre hijo y padre?</a:t>
            </a:r>
            <a:endParaRPr sz="2400"/>
          </a:p>
        </p:txBody>
      </p:sp>
      <p:sp>
        <p:nvSpPr>
          <p:cNvPr id="154" name="Google Shape;154;p27"/>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¿Tomando en consideración la canción, cual es el factor que contribuye principalmente a la falta de relación entre hijo y padre?</a:t>
            </a:r>
            <a:endParaRPr sz="2400"/>
          </a:p>
        </p:txBody>
      </p:sp>
      <p:sp>
        <p:nvSpPr>
          <p:cNvPr id="160" name="Google Shape;160;p28"/>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9"/>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Primer trabajo para hoy: Escribe una carta a Andrés o a Simón dentro la cual explicas tus sentimientos y consejos relativos a su situación. </a:t>
            </a:r>
            <a:endParaRPr sz="2400"/>
          </a:p>
        </p:txBody>
      </p:sp>
      <p:sp>
        <p:nvSpPr>
          <p:cNvPr id="166" name="Google Shape;166;p29"/>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Cosas importantes de considerar mientras escriben. </a:t>
            </a:r>
            <a:endParaRPr/>
          </a:p>
          <a:p>
            <a:pPr marL="457200" lvl="0" indent="-311150" algn="l" rtl="0">
              <a:spcBef>
                <a:spcPts val="1600"/>
              </a:spcBef>
              <a:spcAft>
                <a:spcPts val="0"/>
              </a:spcAft>
              <a:buSzPts val="1300"/>
              <a:buChar char="●"/>
            </a:pPr>
            <a:r>
              <a:rPr lang="en"/>
              <a:t>Decide a cual punto quieres escribir a Andrés o Simón (puedes escribir a uno de ellos justo antes de que Simón se vaya del país o cuando Simón ya está en el hospital).</a:t>
            </a:r>
            <a:endParaRPr/>
          </a:p>
          <a:p>
            <a:pPr marL="457200" lvl="0" indent="-311150" algn="l" rtl="0">
              <a:spcBef>
                <a:spcPts val="0"/>
              </a:spcBef>
              <a:spcAft>
                <a:spcPts val="0"/>
              </a:spcAft>
              <a:buSzPts val="1300"/>
              <a:buChar char="●"/>
            </a:pPr>
            <a:r>
              <a:rPr lang="en"/>
              <a:t>Acuérdate de tu tono - con Andres probablemente hablarás de manera más formal que con Simón.</a:t>
            </a:r>
            <a:endParaRPr/>
          </a:p>
          <a:p>
            <a:pPr marL="457200" lvl="0" indent="-311150" algn="l" rtl="0">
              <a:spcBef>
                <a:spcPts val="0"/>
              </a:spcBef>
              <a:spcAft>
                <a:spcPts val="0"/>
              </a:spcAft>
              <a:buSzPts val="1300"/>
              <a:buChar char="●"/>
            </a:pPr>
            <a:r>
              <a:rPr lang="en"/>
              <a:t>Incluye mandatos o cláusulas con si en tu carta.</a:t>
            </a:r>
            <a:endParaRPr/>
          </a:p>
          <a:p>
            <a:pPr marL="0" lvl="0" indent="0" algn="l" rtl="0">
              <a:spcBef>
                <a:spcPts val="1600"/>
              </a:spcBef>
              <a:spcAft>
                <a:spcPts val="1600"/>
              </a:spcAft>
              <a:buNone/>
            </a:pPr>
            <a:r>
              <a:rPr lang="en"/>
              <a:t>Los más importante recordar es que la idea de esta carta es expresar tus ideas pero también dar posibles alternativas a lo que pasa en la canción.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0"/>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Segundo trabajo para hoy: Lee la carta de un colega y reacciona.  </a:t>
            </a:r>
            <a:endParaRPr sz="2400"/>
          </a:p>
        </p:txBody>
      </p:sp>
      <p:sp>
        <p:nvSpPr>
          <p:cNvPr id="172" name="Google Shape;172;p30"/>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Cosas importantes de considerar durante este trabajo. </a:t>
            </a:r>
            <a:endParaRPr/>
          </a:p>
          <a:p>
            <a:pPr marL="457200" lvl="0" indent="-311150" algn="l" rtl="0">
              <a:spcBef>
                <a:spcPts val="1600"/>
              </a:spcBef>
              <a:spcAft>
                <a:spcPts val="0"/>
              </a:spcAft>
              <a:buSzPts val="1300"/>
              <a:buChar char="●"/>
            </a:pPr>
            <a:r>
              <a:rPr lang="en"/>
              <a:t>Lee la carta con atención. Por favor dile 3 cosas positivas y 3 constructivas a tu colega sobre su carta. </a:t>
            </a:r>
            <a:endParaRPr/>
          </a:p>
          <a:p>
            <a:pPr marL="457200" lvl="0" indent="-311150" algn="l" rtl="0">
              <a:spcBef>
                <a:spcPts val="0"/>
              </a:spcBef>
              <a:spcAft>
                <a:spcPts val="0"/>
              </a:spcAft>
              <a:buSzPts val="1300"/>
              <a:buChar char="●"/>
            </a:pPr>
            <a:r>
              <a:rPr lang="en"/>
              <a:t>Tu reacción tiene que estar grabada o usando FlipGrid o Google voice. En la grabación tienes que hablar de puntos específicos en la carta a la cual estás reaccionando. .</a:t>
            </a:r>
            <a:endParaRPr/>
          </a:p>
          <a:p>
            <a:pPr marL="0" lvl="0" indent="0" algn="l"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El Gran Varón - Contexto</a:t>
            </a:r>
            <a:endParaRPr/>
          </a:p>
        </p:txBody>
      </p:sp>
      <p:sp>
        <p:nvSpPr>
          <p:cNvPr id="71" name="Google Shape;71;p1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Esta canción salió en 1988. Era parte del album </a:t>
            </a:r>
            <a:r>
              <a:rPr lang="en" sz="1800" i="1"/>
              <a:t>Top Secret </a:t>
            </a:r>
            <a:r>
              <a:rPr lang="en" sz="1800"/>
              <a:t>del Salsero Willie Colón. La canción fue escrita por Omar Alfanno. </a:t>
            </a:r>
            <a:endParaRPr sz="1800"/>
          </a:p>
          <a:p>
            <a:pPr marL="0" lvl="0" indent="0" algn="l" rtl="0">
              <a:spcBef>
                <a:spcPts val="1600"/>
              </a:spcBef>
              <a:spcAft>
                <a:spcPts val="0"/>
              </a:spcAft>
              <a:buNone/>
            </a:pPr>
            <a:r>
              <a:rPr lang="en" sz="1800"/>
              <a:t>Habla de la historia de Simón y las expectativas de su papá, Andrés. </a:t>
            </a:r>
            <a:endParaRPr sz="1800"/>
          </a:p>
          <a:p>
            <a:pPr marL="0" lvl="0" indent="0" algn="l" rtl="0">
              <a:spcBef>
                <a:spcPts val="1600"/>
              </a:spcBef>
              <a:spcAft>
                <a:spcPts val="1600"/>
              </a:spcAft>
              <a:buNone/>
            </a:pPr>
            <a:r>
              <a:rPr lang="en" sz="1800"/>
              <a:t>La canción trata la vida de Simón desde su nacimiento hasta su muerte. </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El Gran Varón - Contexto</a:t>
            </a:r>
            <a:endParaRPr/>
          </a:p>
        </p:txBody>
      </p:sp>
      <p:sp>
        <p:nvSpPr>
          <p:cNvPr id="79" name="Google Shape;79;p15"/>
          <p:cNvSpPr txBox="1">
            <a:spLocks noGrp="1"/>
          </p:cNvSpPr>
          <p:nvPr>
            <p:ph type="body" idx="1"/>
          </p:nvPr>
        </p:nvSpPr>
        <p:spPr>
          <a:xfrm>
            <a:off x="4644675" y="500925"/>
            <a:ext cx="43563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Willie Colón nació en Nueva York y ha tocado desde los 17 años. Ha colaborado con muchos músicos notables como Celia Cruz, Héctor Lavoe, Tito Puente y Los Fania All Stars. </a:t>
            </a:r>
            <a:endParaRPr sz="1800"/>
          </a:p>
          <a:p>
            <a:pPr marL="0" lvl="0" indent="0" algn="l" rtl="0">
              <a:spcBef>
                <a:spcPts val="1600"/>
              </a:spcBef>
              <a:spcAft>
                <a:spcPts val="1600"/>
              </a:spcAft>
              <a:buNone/>
            </a:pPr>
            <a:r>
              <a:rPr lang="en" sz="1800"/>
              <a:t>Omar Alfanno es un compositor de renombre originalmente de Panamá. Ha compuesto canciones para Marc Anthony, Gilberto Santa Rosa y Jerry Rivera. Él escribió “Amores como el nuestro” parte de la cual fue usado por Shakira en “Hips Don’t Lie”</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 canción - </a:t>
            </a:r>
            <a:endParaRPr/>
          </a:p>
          <a:p>
            <a:pPr marL="0" lvl="0" indent="0" algn="l" rtl="0">
              <a:spcBef>
                <a:spcPts val="0"/>
              </a:spcBef>
              <a:spcAft>
                <a:spcPts val="0"/>
              </a:spcAft>
              <a:buNone/>
            </a:pPr>
            <a:r>
              <a:rPr lang="en"/>
              <a:t>El Gran Varón</a:t>
            </a:r>
            <a:endParaRPr/>
          </a:p>
          <a:p>
            <a:pPr marL="0" lvl="0" indent="0" algn="l" rtl="0">
              <a:spcBef>
                <a:spcPts val="0"/>
              </a:spcBef>
              <a:spcAft>
                <a:spcPts val="0"/>
              </a:spcAft>
              <a:buNone/>
            </a:pPr>
            <a:r>
              <a:rPr lang="en"/>
              <a:t>Vamos a escucharla</a:t>
            </a:r>
            <a:endParaRPr/>
          </a:p>
        </p:txBody>
      </p:sp>
      <p:sp>
        <p:nvSpPr>
          <p:cNvPr id="87" name="Google Shape;87;p16"/>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88" name="Google Shape;88;p16" descr="el gran varon with lyrics" title="El Gran Varón Willie Colón">
            <a:hlinkClick r:id="rId3"/>
          </p:cNvPr>
          <p:cNvPicPr preferRelativeResize="0"/>
          <p:nvPr/>
        </p:nvPicPr>
        <p:blipFill>
          <a:blip r:embed="rId4">
            <a:alphaModFix/>
          </a:blip>
          <a:stretch>
            <a:fillRect/>
          </a:stretch>
        </p:blipFill>
        <p:spPr>
          <a:xfrm>
            <a:off x="4644675" y="500925"/>
            <a:ext cx="4166400" cy="312478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7"/>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Usando la letra de la canción vamos a analizar de nuevo las estrofas y el estribillo. </a:t>
            </a:r>
            <a:endParaRPr/>
          </a:p>
        </p:txBody>
      </p:sp>
      <p:sp>
        <p:nvSpPr>
          <p:cNvPr id="94" name="Google Shape;94;p17"/>
          <p:cNvSpPr txBox="1">
            <a:spLocks noGrp="1"/>
          </p:cNvSpPr>
          <p:nvPr>
            <p:ph type="body" idx="1"/>
          </p:nvPr>
        </p:nvSpPr>
        <p:spPr>
          <a:xfrm>
            <a:off x="4644675" y="186475"/>
            <a:ext cx="4166400" cy="441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t>En la sala de un hospital</a:t>
            </a:r>
            <a:endParaRPr sz="1400" b="1"/>
          </a:p>
          <a:p>
            <a:pPr marL="0" lvl="0" indent="0" algn="l" rtl="0">
              <a:spcBef>
                <a:spcPts val="1600"/>
              </a:spcBef>
              <a:spcAft>
                <a:spcPts val="0"/>
              </a:spcAft>
              <a:buNone/>
            </a:pPr>
            <a:r>
              <a:rPr lang="en" sz="1400" b="1"/>
              <a:t>A las 9:43 nació Simón</a:t>
            </a:r>
            <a:endParaRPr sz="1400" b="1"/>
          </a:p>
          <a:p>
            <a:pPr marL="0" lvl="0" indent="0" algn="l" rtl="0">
              <a:spcBef>
                <a:spcPts val="1600"/>
              </a:spcBef>
              <a:spcAft>
                <a:spcPts val="0"/>
              </a:spcAft>
              <a:buNone/>
            </a:pPr>
            <a:r>
              <a:rPr lang="en" sz="1400" b="1"/>
              <a:t>Es el verano del 56</a:t>
            </a:r>
            <a:endParaRPr sz="1400" b="1"/>
          </a:p>
          <a:p>
            <a:pPr marL="0" lvl="0" indent="0" algn="l" rtl="0">
              <a:spcBef>
                <a:spcPts val="1600"/>
              </a:spcBef>
              <a:spcAft>
                <a:spcPts val="0"/>
              </a:spcAft>
              <a:buNone/>
            </a:pPr>
            <a:r>
              <a:rPr lang="en" sz="1400" b="1"/>
              <a:t>El orgullo de don Andrés por ser varón</a:t>
            </a:r>
            <a:endParaRPr sz="1400" b="1"/>
          </a:p>
          <a:p>
            <a:pPr marL="0" lvl="0" indent="0" algn="l" rtl="0">
              <a:spcBef>
                <a:spcPts val="1600"/>
              </a:spcBef>
              <a:spcAft>
                <a:spcPts val="0"/>
              </a:spcAft>
              <a:buNone/>
            </a:pPr>
            <a:r>
              <a:rPr lang="en" sz="1400" b="1"/>
              <a:t>Fue criado como los demás</a:t>
            </a:r>
            <a:endParaRPr sz="1400" b="1"/>
          </a:p>
          <a:p>
            <a:pPr marL="0" lvl="0" indent="0" algn="l" rtl="0">
              <a:spcBef>
                <a:spcPts val="1600"/>
              </a:spcBef>
              <a:spcAft>
                <a:spcPts val="0"/>
              </a:spcAft>
              <a:buNone/>
            </a:pPr>
            <a:r>
              <a:rPr lang="en" sz="1400" b="1"/>
              <a:t>Con mano dura con severidad, nunca opinó</a:t>
            </a:r>
            <a:endParaRPr sz="1400" b="1"/>
          </a:p>
          <a:p>
            <a:pPr marL="0" lvl="0" indent="0" algn="l" rtl="0">
              <a:spcBef>
                <a:spcPts val="1600"/>
              </a:spcBef>
              <a:spcAft>
                <a:spcPts val="0"/>
              </a:spcAft>
              <a:buNone/>
            </a:pPr>
            <a:r>
              <a:rPr lang="en" sz="1400" b="1"/>
              <a:t>Cuando crezcas vas a estudiar</a:t>
            </a:r>
            <a:endParaRPr sz="1400" b="1"/>
          </a:p>
          <a:p>
            <a:pPr marL="0" lvl="0" indent="0" algn="l" rtl="0">
              <a:spcBef>
                <a:spcPts val="1600"/>
              </a:spcBef>
              <a:spcAft>
                <a:spcPts val="0"/>
              </a:spcAft>
              <a:buNone/>
            </a:pPr>
            <a:r>
              <a:rPr lang="en" sz="1400" b="1"/>
              <a:t>La misma vaina que tu papá, Óyelo bien</a:t>
            </a:r>
            <a:endParaRPr sz="1400" b="1"/>
          </a:p>
          <a:p>
            <a:pPr marL="0" lvl="0" indent="0" algn="l" rtl="0">
              <a:spcBef>
                <a:spcPts val="1600"/>
              </a:spcBef>
              <a:spcAft>
                <a:spcPts val="0"/>
              </a:spcAft>
              <a:buNone/>
            </a:pPr>
            <a:r>
              <a:rPr lang="en" sz="1400" b="1"/>
              <a:t>Tendrás que ser un gran varón</a:t>
            </a:r>
            <a:endParaRPr sz="1400" b="1"/>
          </a:p>
          <a:p>
            <a:pPr marL="0" lvl="0" indent="0" algn="l" rtl="0">
              <a:spcBef>
                <a:spcPts val="16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Usando la letra de la canción vamos a analizar de nuevo las estrofas y el estribillo. </a:t>
            </a:r>
            <a:endParaRPr/>
          </a:p>
        </p:txBody>
      </p:sp>
      <p:sp>
        <p:nvSpPr>
          <p:cNvPr id="100" name="Google Shape;100;p18"/>
          <p:cNvSpPr txBox="1">
            <a:spLocks noGrp="1"/>
          </p:cNvSpPr>
          <p:nvPr>
            <p:ph type="body" idx="1"/>
          </p:nvPr>
        </p:nvSpPr>
        <p:spPr>
          <a:xfrm>
            <a:off x="4644675" y="186475"/>
            <a:ext cx="4166400" cy="441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t>Al extranjero se fue Simón</a:t>
            </a:r>
            <a:endParaRPr sz="1400" b="1"/>
          </a:p>
          <a:p>
            <a:pPr marL="0" lvl="0" indent="0" algn="l" rtl="0">
              <a:spcBef>
                <a:spcPts val="1600"/>
              </a:spcBef>
              <a:spcAft>
                <a:spcPts val="0"/>
              </a:spcAft>
              <a:buNone/>
            </a:pPr>
            <a:r>
              <a:rPr lang="en" sz="1400" b="1"/>
              <a:t>Lejos de casa se le olvidó aquel sermón</a:t>
            </a:r>
            <a:endParaRPr sz="1400" b="1"/>
          </a:p>
          <a:p>
            <a:pPr marL="0" lvl="0" indent="0" algn="l" rtl="0">
              <a:spcBef>
                <a:spcPts val="1600"/>
              </a:spcBef>
              <a:spcAft>
                <a:spcPts val="0"/>
              </a:spcAft>
              <a:buNone/>
            </a:pPr>
            <a:r>
              <a:rPr lang="en" sz="1400" b="1"/>
              <a:t>Cambió la forma de caminar</a:t>
            </a:r>
            <a:endParaRPr sz="1400" b="1"/>
          </a:p>
          <a:p>
            <a:pPr marL="0" lvl="0" indent="0" algn="l" rtl="0">
              <a:spcBef>
                <a:spcPts val="1600"/>
              </a:spcBef>
              <a:spcAft>
                <a:spcPts val="0"/>
              </a:spcAft>
              <a:buNone/>
            </a:pPr>
            <a:r>
              <a:rPr lang="en" sz="1400" b="1"/>
              <a:t>Usaba falda, lápiz labial, y un carterón</a:t>
            </a:r>
            <a:endParaRPr sz="1400" b="1"/>
          </a:p>
          <a:p>
            <a:pPr marL="0" lvl="0" indent="0" algn="l" rtl="0">
              <a:spcBef>
                <a:spcPts val="1600"/>
              </a:spcBef>
              <a:spcAft>
                <a:spcPts val="0"/>
              </a:spcAft>
              <a:buNone/>
            </a:pPr>
            <a:r>
              <a:rPr lang="en" sz="1400" b="1"/>
              <a:t>Cuenta la gente que un día el papá</a:t>
            </a:r>
            <a:endParaRPr sz="1400" b="1"/>
          </a:p>
          <a:p>
            <a:pPr marL="0" lvl="0" indent="0" algn="l" rtl="0">
              <a:spcBef>
                <a:spcPts val="1600"/>
              </a:spcBef>
              <a:spcAft>
                <a:spcPts val="0"/>
              </a:spcAft>
              <a:buNone/>
            </a:pPr>
            <a:r>
              <a:rPr lang="en" sz="1400" b="1"/>
              <a:t>Fue a visitarlo sin avisar, vaya qué error</a:t>
            </a:r>
            <a:endParaRPr sz="1400" b="1"/>
          </a:p>
          <a:p>
            <a:pPr marL="0" lvl="0" indent="0" algn="l" rtl="0">
              <a:spcBef>
                <a:spcPts val="1600"/>
              </a:spcBef>
              <a:spcAft>
                <a:spcPts val="0"/>
              </a:spcAft>
              <a:buNone/>
            </a:pPr>
            <a:r>
              <a:rPr lang="en" sz="1400" b="1"/>
              <a:t>Una mujer le habló al pasar</a:t>
            </a:r>
            <a:endParaRPr sz="1400" b="1"/>
          </a:p>
          <a:p>
            <a:pPr marL="0" lvl="0" indent="0" algn="l" rtl="0">
              <a:spcBef>
                <a:spcPts val="1600"/>
              </a:spcBef>
              <a:spcAft>
                <a:spcPts val="0"/>
              </a:spcAft>
              <a:buNone/>
            </a:pPr>
            <a:r>
              <a:rPr lang="en" sz="1400" b="1"/>
              <a:t>Le dijo hola qué tal papá ¿cómo te va?</a:t>
            </a:r>
            <a:endParaRPr sz="1400" b="1"/>
          </a:p>
          <a:p>
            <a:pPr marL="0" lvl="0" indent="0" algn="l" rtl="0">
              <a:spcBef>
                <a:spcPts val="1600"/>
              </a:spcBef>
              <a:spcAft>
                <a:spcPts val="0"/>
              </a:spcAft>
              <a:buNone/>
            </a:pPr>
            <a:r>
              <a:rPr lang="en" sz="1400" b="1"/>
              <a:t>No me conoces, yo soy Simón</a:t>
            </a:r>
            <a:endParaRPr sz="1400" b="1"/>
          </a:p>
          <a:p>
            <a:pPr marL="0" lvl="0" indent="0" algn="l" rtl="0">
              <a:spcBef>
                <a:spcPts val="1600"/>
              </a:spcBef>
              <a:spcAft>
                <a:spcPts val="0"/>
              </a:spcAft>
              <a:buNone/>
            </a:pPr>
            <a:r>
              <a:rPr lang="en" sz="1400" b="1"/>
              <a:t>Simón tu hijo, el gran varón</a:t>
            </a:r>
            <a:endParaRPr sz="1400" b="1"/>
          </a:p>
          <a:p>
            <a:pPr marL="0" lvl="0" indent="0" algn="l" rtl="0">
              <a:spcBef>
                <a:spcPts val="1600"/>
              </a:spcBef>
              <a:spcAft>
                <a:spcPts val="0"/>
              </a:spcAft>
              <a:buNone/>
            </a:pPr>
            <a:endParaRPr sz="1400" b="1"/>
          </a:p>
          <a:p>
            <a:pPr marL="0" lvl="0" indent="0" algn="l" rtl="0">
              <a:spcBef>
                <a:spcPts val="16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9"/>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Usando la letra de la canción vamos a analizar de nuevo las estrofas y el estribillo </a:t>
            </a:r>
            <a:endParaRPr/>
          </a:p>
        </p:txBody>
      </p:sp>
      <p:sp>
        <p:nvSpPr>
          <p:cNvPr id="106" name="Google Shape;106;p19"/>
          <p:cNvSpPr txBox="1">
            <a:spLocks noGrp="1"/>
          </p:cNvSpPr>
          <p:nvPr>
            <p:ph type="body" idx="1"/>
          </p:nvPr>
        </p:nvSpPr>
        <p:spPr>
          <a:xfrm>
            <a:off x="4644675" y="186475"/>
            <a:ext cx="4166400" cy="441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t>No se puede corregir a la naturaleza</a:t>
            </a:r>
            <a:endParaRPr sz="1400" b="1"/>
          </a:p>
          <a:p>
            <a:pPr marL="0" lvl="0" indent="0" algn="l" rtl="0">
              <a:spcBef>
                <a:spcPts val="1600"/>
              </a:spcBef>
              <a:spcAft>
                <a:spcPts val="0"/>
              </a:spcAft>
              <a:buNone/>
            </a:pPr>
            <a:r>
              <a:rPr lang="en" sz="1400" b="1"/>
              <a:t>Palo que nace doblao jamás su tronco endereza (3x)</a:t>
            </a:r>
            <a:endParaRPr sz="1400" b="1"/>
          </a:p>
          <a:p>
            <a:pPr marL="0" lvl="0" indent="0" algn="l" rtl="0">
              <a:spcBef>
                <a:spcPts val="1600"/>
              </a:spcBef>
              <a:spcAft>
                <a:spcPts val="0"/>
              </a:spcAft>
              <a:buNone/>
            </a:pPr>
            <a:endParaRPr sz="1400" b="1"/>
          </a:p>
          <a:p>
            <a:pPr marL="0" lvl="0" indent="0" algn="l" rtl="0">
              <a:spcBef>
                <a:spcPts val="1600"/>
              </a:spcBef>
              <a:spcAft>
                <a:spcPts val="0"/>
              </a:spcAft>
              <a:buNone/>
            </a:pPr>
            <a:r>
              <a:rPr lang="en" sz="1400" b="1"/>
              <a:t>Se dejó llevar, por lo que dice la gente</a:t>
            </a:r>
            <a:endParaRPr sz="1400" b="1"/>
          </a:p>
          <a:p>
            <a:pPr marL="0" lvl="0" indent="0" algn="l" rtl="0">
              <a:spcBef>
                <a:spcPts val="1600"/>
              </a:spcBef>
              <a:spcAft>
                <a:spcPts val="0"/>
              </a:spcAft>
              <a:buNone/>
            </a:pPr>
            <a:r>
              <a:rPr lang="en" sz="1400" b="1"/>
              <a:t>Su padre jamás le habló, lo abandonó para siempre</a:t>
            </a:r>
            <a:endParaRPr sz="1400" b="1"/>
          </a:p>
          <a:p>
            <a:pPr marL="0" lvl="0" indent="0" algn="l" rtl="0">
              <a:spcBef>
                <a:spcPts val="1600"/>
              </a:spcBef>
              <a:spcAft>
                <a:spcPts val="0"/>
              </a:spcAft>
              <a:buNone/>
            </a:pPr>
            <a:endParaRPr sz="1400" b="1"/>
          </a:p>
          <a:p>
            <a:pPr marL="0" lvl="0" indent="0" algn="l" rtl="0">
              <a:spcBef>
                <a:spcPts val="1600"/>
              </a:spcBef>
              <a:spcAft>
                <a:spcPts val="0"/>
              </a:spcAft>
              <a:buNone/>
            </a:pPr>
            <a:r>
              <a:rPr lang="en" sz="1400" b="1"/>
              <a:t>No se puede corregir a la naturaleza</a:t>
            </a:r>
            <a:endParaRPr sz="1400" b="1"/>
          </a:p>
          <a:p>
            <a:pPr marL="0" lvl="0" indent="0" algn="l" rtl="0">
              <a:spcBef>
                <a:spcPts val="1600"/>
              </a:spcBef>
              <a:spcAft>
                <a:spcPts val="0"/>
              </a:spcAft>
              <a:buNone/>
            </a:pPr>
            <a:r>
              <a:rPr lang="en" sz="1400" b="1"/>
              <a:t>Palo que nace doblao jamás su tronco endereza</a:t>
            </a:r>
            <a:endParaRPr sz="1400" b="1"/>
          </a:p>
          <a:p>
            <a:pPr marL="0" lvl="0" indent="0" algn="l" rtl="0">
              <a:spcBef>
                <a:spcPts val="1600"/>
              </a:spcBef>
              <a:spcAft>
                <a:spcPts val="0"/>
              </a:spcAft>
              <a:buNone/>
            </a:pPr>
            <a:endParaRPr sz="1400" b="1"/>
          </a:p>
          <a:p>
            <a:pPr marL="0" lvl="0" indent="0" algn="l" rtl="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0"/>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Usando la letra de la canción vamos a analizar de nuevo las estrofas y el estribillo. </a:t>
            </a:r>
            <a:endParaRPr/>
          </a:p>
        </p:txBody>
      </p:sp>
      <p:sp>
        <p:nvSpPr>
          <p:cNvPr id="112" name="Google Shape;112;p20"/>
          <p:cNvSpPr txBox="1">
            <a:spLocks noGrp="1"/>
          </p:cNvSpPr>
          <p:nvPr>
            <p:ph type="body" idx="1"/>
          </p:nvPr>
        </p:nvSpPr>
        <p:spPr>
          <a:xfrm>
            <a:off x="4644675" y="186475"/>
            <a:ext cx="4166400" cy="441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t>No te quejes Andrés</a:t>
            </a:r>
            <a:endParaRPr sz="1400" b="1"/>
          </a:p>
          <a:p>
            <a:pPr marL="0" lvl="0" indent="0" algn="l" rtl="0">
              <a:spcBef>
                <a:spcPts val="1600"/>
              </a:spcBef>
              <a:spcAft>
                <a:spcPts val="0"/>
              </a:spcAft>
              <a:buNone/>
            </a:pPr>
            <a:r>
              <a:rPr lang="en" sz="1400" b="1"/>
              <a:t>No te quejes por nada</a:t>
            </a:r>
            <a:endParaRPr sz="1400" b="1"/>
          </a:p>
          <a:p>
            <a:pPr marL="0" lvl="0" indent="0" algn="l" rtl="0">
              <a:spcBef>
                <a:spcPts val="1600"/>
              </a:spcBef>
              <a:spcAft>
                <a:spcPts val="0"/>
              </a:spcAft>
              <a:buNone/>
            </a:pPr>
            <a:r>
              <a:rPr lang="en" sz="1400" b="1"/>
              <a:t>Si del cielo te caen limones</a:t>
            </a:r>
            <a:endParaRPr sz="1400" b="1"/>
          </a:p>
          <a:p>
            <a:pPr marL="0" lvl="0" indent="0" algn="l" rtl="0">
              <a:spcBef>
                <a:spcPts val="1600"/>
              </a:spcBef>
              <a:spcAft>
                <a:spcPts val="0"/>
              </a:spcAft>
              <a:buNone/>
            </a:pPr>
            <a:r>
              <a:rPr lang="en" sz="1400" b="1"/>
              <a:t>Aprende a hacer limonada</a:t>
            </a:r>
            <a:endParaRPr sz="1400" b="1"/>
          </a:p>
          <a:p>
            <a:pPr marL="0" lvl="0" indent="0" algn="l" rtl="0">
              <a:spcBef>
                <a:spcPts val="1600"/>
              </a:spcBef>
              <a:spcAft>
                <a:spcPts val="0"/>
              </a:spcAft>
              <a:buNone/>
            </a:pPr>
            <a:r>
              <a:rPr lang="en" sz="1400" b="1"/>
              <a:t>No se puede corregir a la naturaleza</a:t>
            </a:r>
            <a:endParaRPr sz="1400" b="1"/>
          </a:p>
          <a:p>
            <a:pPr marL="0" lvl="0" indent="0" algn="l" rtl="0">
              <a:spcBef>
                <a:spcPts val="1600"/>
              </a:spcBef>
              <a:spcAft>
                <a:spcPts val="0"/>
              </a:spcAft>
              <a:buNone/>
            </a:pPr>
            <a:r>
              <a:rPr lang="en" sz="1400" b="1"/>
              <a:t>Palo que nace doblao jamás su tronco endereza</a:t>
            </a:r>
            <a:endParaRPr sz="1400" b="1"/>
          </a:p>
          <a:p>
            <a:pPr marL="0" lvl="0" indent="0" algn="l" rtl="0">
              <a:spcBef>
                <a:spcPts val="1600"/>
              </a:spcBef>
              <a:spcAft>
                <a:spcPts val="0"/>
              </a:spcAft>
              <a:buNone/>
            </a:pPr>
            <a:r>
              <a:rPr lang="en" sz="1400" b="1"/>
              <a:t>Y mientras pasan los años</a:t>
            </a:r>
            <a:endParaRPr sz="1400" b="1"/>
          </a:p>
          <a:p>
            <a:pPr marL="0" lvl="0" indent="0" algn="l" rtl="0">
              <a:spcBef>
                <a:spcPts val="1600"/>
              </a:spcBef>
              <a:spcAft>
                <a:spcPts val="0"/>
              </a:spcAft>
              <a:buNone/>
            </a:pPr>
            <a:r>
              <a:rPr lang="en" sz="1400" b="1"/>
              <a:t>El viejo cediendo un poco</a:t>
            </a:r>
            <a:endParaRPr sz="1400" b="1"/>
          </a:p>
          <a:p>
            <a:pPr marL="0" lvl="0" indent="0" algn="l" rtl="0">
              <a:spcBef>
                <a:spcPts val="1600"/>
              </a:spcBef>
              <a:spcAft>
                <a:spcPts val="0"/>
              </a:spcAft>
              <a:buNone/>
            </a:pPr>
            <a:r>
              <a:rPr lang="en" sz="1400" b="1"/>
              <a:t>Simón ya ni le escribía</a:t>
            </a:r>
            <a:endParaRPr sz="1400" b="1"/>
          </a:p>
          <a:p>
            <a:pPr marL="0" lvl="0" indent="0" algn="l" rtl="0">
              <a:spcBef>
                <a:spcPts val="1600"/>
              </a:spcBef>
              <a:spcAft>
                <a:spcPts val="0"/>
              </a:spcAft>
              <a:buNone/>
            </a:pPr>
            <a:r>
              <a:rPr lang="en" sz="1400" b="1"/>
              <a:t>Andrés estaba furioso</a:t>
            </a:r>
            <a:endParaRPr sz="1400" b="1"/>
          </a:p>
          <a:p>
            <a:pPr marL="0" lvl="0" indent="0" algn="l" rtl="0">
              <a:spcBef>
                <a:spcPts val="1600"/>
              </a:spcBef>
              <a:spcAft>
                <a:spcPts val="0"/>
              </a:spcAft>
              <a:buNone/>
            </a:pPr>
            <a:endParaRPr sz="1400" b="1"/>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Usando la letra de la canción vamos a analizar de nuevo las estrofas y el estribillo. </a:t>
            </a:r>
            <a:endParaRPr/>
          </a:p>
        </p:txBody>
      </p:sp>
      <p:sp>
        <p:nvSpPr>
          <p:cNvPr id="118" name="Google Shape;118;p21"/>
          <p:cNvSpPr txBox="1">
            <a:spLocks noGrp="1"/>
          </p:cNvSpPr>
          <p:nvPr>
            <p:ph type="body" idx="1"/>
          </p:nvPr>
        </p:nvSpPr>
        <p:spPr>
          <a:xfrm>
            <a:off x="4644675" y="186475"/>
            <a:ext cx="4166400" cy="441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t>No se puede corregir a la naturaleza</a:t>
            </a:r>
            <a:endParaRPr sz="1400" b="1"/>
          </a:p>
          <a:p>
            <a:pPr marL="0" lvl="0" indent="0" algn="l" rtl="0">
              <a:spcBef>
                <a:spcPts val="1600"/>
              </a:spcBef>
              <a:spcAft>
                <a:spcPts val="0"/>
              </a:spcAft>
              <a:buNone/>
            </a:pPr>
            <a:r>
              <a:rPr lang="en" sz="1400" b="1"/>
              <a:t>Palo que nace doblao jamás su tronco endereza</a:t>
            </a:r>
            <a:endParaRPr sz="1400" b="1"/>
          </a:p>
          <a:p>
            <a:pPr marL="0" lvl="0" indent="0" algn="l" rtl="0">
              <a:spcBef>
                <a:spcPts val="1600"/>
              </a:spcBef>
              <a:spcAft>
                <a:spcPts val="0"/>
              </a:spcAft>
              <a:buNone/>
            </a:pPr>
            <a:r>
              <a:rPr lang="en" sz="1400" b="1"/>
              <a:t>Por fin hubo noticias, de donde su hijo estaba Andrés nunca olvidó el día de esa triste llamada</a:t>
            </a:r>
            <a:endParaRPr sz="1400" b="1"/>
          </a:p>
          <a:p>
            <a:pPr marL="0" lvl="0" indent="0" algn="l" rtl="0">
              <a:spcBef>
                <a:spcPts val="1600"/>
              </a:spcBef>
              <a:spcAft>
                <a:spcPts val="0"/>
              </a:spcAft>
              <a:buNone/>
            </a:pPr>
            <a:r>
              <a:rPr lang="en" sz="1400" b="1"/>
              <a:t>En la sala de un hospital, de una extraña enfermedad murió Simón</a:t>
            </a:r>
            <a:endParaRPr sz="1400" b="1"/>
          </a:p>
          <a:p>
            <a:pPr marL="0" lvl="0" indent="0" algn="l" rtl="0">
              <a:spcBef>
                <a:spcPts val="1600"/>
              </a:spcBef>
              <a:spcAft>
                <a:spcPts val="0"/>
              </a:spcAft>
              <a:buNone/>
            </a:pPr>
            <a:r>
              <a:rPr lang="en" sz="1400" b="1"/>
              <a:t>Es el verano del 86, al enfermo de la cama 10 nadie lloró</a:t>
            </a:r>
            <a:endParaRPr sz="1400" b="1"/>
          </a:p>
          <a:p>
            <a:pPr marL="0" lvl="0" indent="0" algn="l" rtl="0">
              <a:spcBef>
                <a:spcPts val="1600"/>
              </a:spcBef>
              <a:spcAft>
                <a:spcPts val="0"/>
              </a:spcAft>
              <a:buNone/>
            </a:pPr>
            <a:r>
              <a:rPr lang="en" sz="1400" b="1"/>
              <a:t>Simón, Simón, Simón</a:t>
            </a:r>
            <a:endParaRPr sz="1400" b="1"/>
          </a:p>
          <a:p>
            <a:pPr marL="0" lvl="0" indent="0" algn="l" rtl="0">
              <a:spcBef>
                <a:spcPts val="1600"/>
              </a:spcBef>
              <a:spcAft>
                <a:spcPts val="0"/>
              </a:spcAft>
              <a:buNone/>
            </a:pPr>
            <a:endParaRPr sz="1400" b="1"/>
          </a:p>
          <a:p>
            <a:pPr marL="0" lvl="0" indent="0" algn="l" rtl="0">
              <a:spcBef>
                <a:spcPts val="1600"/>
              </a:spcBef>
              <a:spcAft>
                <a:spcPts val="0"/>
              </a:spcAft>
              <a:buNone/>
            </a:pPr>
            <a:endParaRPr sz="1400" b="1"/>
          </a:p>
          <a:p>
            <a:pPr marL="0" lvl="0" indent="0" algn="l" rtl="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1878</Words>
  <Application>Microsoft Office PowerPoint</Application>
  <PresentationFormat>On-screen Show (16:9)</PresentationFormat>
  <Paragraphs>116</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Roboto</vt:lpstr>
      <vt:lpstr>Arial</vt:lpstr>
      <vt:lpstr>Merriweather</vt:lpstr>
      <vt:lpstr>Paradigm</vt:lpstr>
      <vt:lpstr>El Gran Varón</vt:lpstr>
      <vt:lpstr>El Gran Varón - Contexto</vt:lpstr>
      <vt:lpstr>El Gran Varón - Contexto</vt:lpstr>
      <vt:lpstr>La canción -  El Gran Varón Vamos a escucharla</vt:lpstr>
      <vt:lpstr>Usando la letra de la canción vamos a analizar de nuevo las estrofas y el estribillo. </vt:lpstr>
      <vt:lpstr>Usando la letra de la canción vamos a analizar de nuevo las estrofas y el estribillo. </vt:lpstr>
      <vt:lpstr>Usando la letra de la canción vamos a analizar de nuevo las estrofas y el estribillo </vt:lpstr>
      <vt:lpstr>Usando la letra de la canción vamos a analizar de nuevo las estrofas y el estribillo. </vt:lpstr>
      <vt:lpstr>Usando la letra de la canción vamos a analizar de nuevo las estrofas y el estribillo. </vt:lpstr>
      <vt:lpstr>Usando la letra de la canción vamos a analizar de nuevo las estrofas y el estribillo. </vt:lpstr>
      <vt:lpstr>Esta canción utiliza muchos refranes. Vamos identificarlas y analizar el por qué se usan. </vt:lpstr>
      <vt:lpstr>¿Cómo muestra la canción su edad?  ¿Cuál elementos nos hacen entender que habla de la sociedad en 1988?</vt:lpstr>
      <vt:lpstr>¿Cuáles elementos del mensaje/la historia de la canción mantienen siendo actuales hoy en dia?</vt:lpstr>
      <vt:lpstr>¿Tomando en consideración la canción, cual es el factor que contribuye principalmente a la falta de relación entre hijo y padre?</vt:lpstr>
      <vt:lpstr>¿Tomando en consideración la canción, cual es el factor que contribuye principalmente a la falta de relación entre hijo y padre?</vt:lpstr>
      <vt:lpstr>¿Tomando en consideración la canción, cual es el factor que contribuye principalmente a la falta de relación entre hijo y padre?</vt:lpstr>
      <vt:lpstr>Primer trabajo para hoy: Escribe una carta a Andrés o a Simón dentro la cual explicas tus sentimientos y consejos relativos a su situación. </vt:lpstr>
      <vt:lpstr>Segundo trabajo para hoy: Lee la carta de un colega y reacciona.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Jay Wu</dc:creator>
  <cp:lastModifiedBy>Jay Wu</cp:lastModifiedBy>
  <cp:revision>1</cp:revision>
  <dcterms:modified xsi:type="dcterms:W3CDTF">2025-03-11T19:34:15Z</dcterms:modified>
</cp:coreProperties>
</file>